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569" r:id="rId3"/>
    <p:sldId id="473" r:id="rId4"/>
    <p:sldId id="568" r:id="rId5"/>
    <p:sldId id="531" r:id="rId6"/>
    <p:sldId id="543" r:id="rId7"/>
    <p:sldId id="562" r:id="rId8"/>
    <p:sldId id="545" r:id="rId9"/>
    <p:sldId id="563" r:id="rId10"/>
    <p:sldId id="548" r:id="rId11"/>
    <p:sldId id="564" r:id="rId12"/>
    <p:sldId id="551" r:id="rId13"/>
    <p:sldId id="565" r:id="rId14"/>
    <p:sldId id="553" r:id="rId15"/>
    <p:sldId id="566" r:id="rId16"/>
    <p:sldId id="554" r:id="rId17"/>
    <p:sldId id="567" r:id="rId18"/>
    <p:sldId id="435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4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106" d="100"/>
          <a:sy n="106" d="100"/>
        </p:scale>
        <p:origin x="-176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09B63-EBE2-41E2-BF93-7DC78DBE36BB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CE316-E1C4-4F5F-B361-9BD3780012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83209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04605-B7B6-4B94-AE6F-CF37CB2B9047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3D5F8-4787-4FD6-B049-E259334C64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585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t="1004" r="10110" b="82397"/>
          <a:stretch/>
        </p:blipFill>
        <p:spPr>
          <a:xfrm>
            <a:off x="0" y="69010"/>
            <a:ext cx="9144000" cy="1155941"/>
          </a:xfrm>
          <a:prstGeom prst="rect">
            <a:avLst/>
          </a:prstGeom>
        </p:spPr>
      </p:pic>
      <p:pic>
        <p:nvPicPr>
          <p:cNvPr id="1026" name="Picture 2" descr="\\agencia\ana\ASCOM\Imprensa\PUBLICIDADE\Marcas e Logos\Logomarca ANA\Assinatura Completa ANA-MMA-BRASIL\ana_mma_governo_dilma_cor_horizontal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7"/>
          <a:stretch/>
        </p:blipFill>
        <p:spPr bwMode="auto">
          <a:xfrm>
            <a:off x="6084168" y="6165304"/>
            <a:ext cx="2728929" cy="46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agencia\ana\ASCOM\Imprensa\PUBLICIDADE\Marcas e Logos\Logomarca ANA\logomarca ANA - Cor -RGB - JPEG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2" b="19620"/>
          <a:stretch/>
        </p:blipFill>
        <p:spPr bwMode="auto">
          <a:xfrm>
            <a:off x="899592" y="172915"/>
            <a:ext cx="1656184" cy="7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65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141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9029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" t="1004" r="10110" b="82273"/>
          <a:stretch/>
        </p:blipFill>
        <p:spPr>
          <a:xfrm>
            <a:off x="0" y="69011"/>
            <a:ext cx="9144000" cy="1164566"/>
          </a:xfrm>
          <a:prstGeom prst="rect">
            <a:avLst/>
          </a:prstGeom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3568" y="2492896"/>
            <a:ext cx="7920880" cy="40653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683568" y="1700808"/>
            <a:ext cx="3456384" cy="826729"/>
          </a:xfrm>
        </p:spPr>
        <p:txBody>
          <a:bodyPr>
            <a:normAutofit/>
          </a:bodyPr>
          <a:lstStyle>
            <a:lvl1pPr algn="l">
              <a:defRPr sz="3200" b="1" baseline="0"/>
            </a:lvl1pPr>
          </a:lstStyle>
          <a:p>
            <a:r>
              <a:rPr lang="pt-BR" dirty="0" smtClean="0"/>
              <a:t>Título Mestre</a:t>
            </a:r>
            <a:endParaRPr lang="pt-BR" dirty="0"/>
          </a:p>
        </p:txBody>
      </p:sp>
      <p:pic>
        <p:nvPicPr>
          <p:cNvPr id="5" name="Picture 3" descr="\\agencia\ana\ASCOM\Imprensa\PUBLICIDADE\Marcas e Logos\Logomarca ANA\logomarca ANA - Cor -RGB - JPEG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2" b="19620"/>
          <a:stretch/>
        </p:blipFill>
        <p:spPr bwMode="auto">
          <a:xfrm>
            <a:off x="899592" y="172915"/>
            <a:ext cx="1656184" cy="7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04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158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874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684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345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1888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0589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6104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5EFEA-71C4-45B2-BEAB-7789317609CD}" type="datetimeFigureOut">
              <a:rPr lang="pt-BR" smtClean="0"/>
              <a:t>22/10/2013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7FA0F-1DCC-4CB8-8089-F129DB6149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472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www.google.com.br/url?sa=i&amp;rct=j&amp;q=FACEBOOK+LOGO&amp;source=images&amp;cd=&amp;cad=rja&amp;docid=FcFCngOm4qG3WM&amp;tbnid=WnsmOCuSOUlvmM:&amp;ved=&amp;url=http://teenspeak.org/2011/11/23/the-latest-facebook-virus/&amp;ei=7GBsUf-CBIywqwGN14CgCA&amp;bvm=bv.45175338,d.aWM&amp;psig=AFQjCNGkuJjF8uBfLR21i7Avrexg2R3-PA&amp;ust=136614359647142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0" y="2420888"/>
            <a:ext cx="5796136" cy="2235666"/>
          </a:xfrm>
        </p:spPr>
        <p:txBody>
          <a:bodyPr>
            <a:noAutofit/>
          </a:bodyPr>
          <a:lstStyle/>
          <a:p>
            <a:r>
              <a:rPr lang="pt-B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Aquíferos </a:t>
            </a:r>
            <a:r>
              <a:rPr lang="pt-BR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Aflorantes</a:t>
            </a: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x </a:t>
            </a:r>
            <a:r>
              <a:rPr lang="pt-B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Setores/Blocos</a:t>
            </a:r>
            <a:r>
              <a:rPr lang="pt-BR" sz="3600" b="1" dirty="0" smtClean="0"/>
              <a:t/>
            </a:r>
            <a:br>
              <a:rPr lang="pt-BR" sz="3600" b="1" dirty="0" smtClean="0"/>
            </a:br>
            <a:r>
              <a:rPr lang="pt-BR" sz="3600" b="1" dirty="0" smtClean="0"/>
              <a:t/>
            </a:r>
            <a:br>
              <a:rPr lang="pt-BR" sz="3600" b="1" dirty="0" smtClean="0"/>
            </a:b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Bacias Sedimentares para 12ª Rodada de Licitação da ANP</a:t>
            </a:r>
            <a:r>
              <a:rPr lang="pt-BR" sz="3600" dirty="0"/>
              <a:t/>
            </a:r>
            <a:br>
              <a:rPr lang="pt-BR" sz="3600" dirty="0"/>
            </a:br>
            <a:endParaRPr lang="pt-BR" sz="3600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21431"/>
            <a:ext cx="3347864" cy="435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tângulo 7"/>
          <p:cNvSpPr/>
          <p:nvPr/>
        </p:nvSpPr>
        <p:spPr>
          <a:xfrm>
            <a:off x="5796136" y="4116785"/>
            <a:ext cx="228045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 smtClean="0">
                <a:solidFill>
                  <a:schemeClr val="bg1"/>
                </a:solidFill>
                <a:latin typeface="Trebuchet MS" pitchFamily="34" charset="0"/>
              </a:rPr>
              <a:t>Fotografia</a:t>
            </a:r>
            <a:r>
              <a:rPr lang="en-US" sz="800" dirty="0" smtClean="0">
                <a:solidFill>
                  <a:schemeClr val="bg1"/>
                </a:solidFill>
                <a:latin typeface="Trebuchet MS" pitchFamily="34" charset="0"/>
              </a:rPr>
              <a:t>  de </a:t>
            </a:r>
            <a:r>
              <a:rPr lang="en-US" sz="800" dirty="0">
                <a:solidFill>
                  <a:schemeClr val="bg1"/>
                </a:solidFill>
                <a:latin typeface="Trebuchet MS" pitchFamily="34" charset="0"/>
              </a:rPr>
              <a:t>Stanley Leake, </a:t>
            </a:r>
            <a:r>
              <a:rPr lang="en-US" sz="800" dirty="0" smtClean="0">
                <a:solidFill>
                  <a:schemeClr val="bg1"/>
                </a:solidFill>
                <a:latin typeface="Trebuchet MS" pitchFamily="34" charset="0"/>
              </a:rPr>
              <a:t>U.S.G.S.</a:t>
            </a:r>
            <a:endParaRPr lang="pt-BR" sz="8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6638643"/>
            <a:ext cx="25017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Trebuchet MS" pitchFamily="34" charset="0"/>
              </a:rPr>
              <a:t>Photograph by David Stannard, U.S</a:t>
            </a:r>
            <a:r>
              <a:rPr lang="en-US" sz="800" dirty="0" smtClean="0">
                <a:solidFill>
                  <a:schemeClr val="bg1"/>
                </a:solidFill>
                <a:latin typeface="Trebuchet MS" pitchFamily="34" charset="0"/>
              </a:rPr>
              <a:t>..G.S.</a:t>
            </a:r>
            <a:endParaRPr lang="pt-BR" sz="8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79512" y="4562822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Flávio Soares do </a:t>
            </a: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Nascimento</a:t>
            </a:r>
          </a:p>
          <a:p>
            <a:r>
              <a:rPr lang="pt-BR" sz="1400" dirty="0" smtClean="0"/>
              <a:t>Especialista </a:t>
            </a:r>
            <a:r>
              <a:rPr lang="pt-BR" sz="1400" dirty="0" smtClean="0"/>
              <a:t>em Recursos Hídricos</a:t>
            </a:r>
          </a:p>
          <a:p>
            <a:r>
              <a:rPr lang="pt-BR" sz="1400" dirty="0" smtClean="0"/>
              <a:t>Gerência de Águas Subterrâneas – GESUB/SIP</a:t>
            </a:r>
          </a:p>
          <a:p>
            <a:endParaRPr lang="pt-BR" sz="1400" dirty="0"/>
          </a:p>
          <a:p>
            <a:r>
              <a:rPr lang="pt-BR" sz="1400" dirty="0"/>
              <a:t>Brasília, 27 de agosto de </a:t>
            </a:r>
            <a:r>
              <a:rPr lang="pt-BR" sz="1400" dirty="0" smtClean="0"/>
              <a:t>2013</a:t>
            </a:r>
            <a:endParaRPr lang="pt-BR" sz="1400" dirty="0"/>
          </a:p>
        </p:txBody>
      </p:sp>
      <p:sp>
        <p:nvSpPr>
          <p:cNvPr id="7" name="Retângulo 6"/>
          <p:cNvSpPr/>
          <p:nvPr/>
        </p:nvSpPr>
        <p:spPr>
          <a:xfrm>
            <a:off x="3960440" y="4581128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Márcia Tereza Pantoja Gaspar</a:t>
            </a:r>
          </a:p>
          <a:p>
            <a:r>
              <a:rPr lang="pt-BR" sz="1400" dirty="0" smtClean="0"/>
              <a:t>Especialista </a:t>
            </a:r>
            <a:r>
              <a:rPr lang="pt-BR" sz="1400" dirty="0" smtClean="0"/>
              <a:t>em Recursos Hídricos</a:t>
            </a:r>
          </a:p>
          <a:p>
            <a:r>
              <a:rPr lang="pt-BR" sz="1400" dirty="0" smtClean="0"/>
              <a:t>Gerência de Águas Subterrâneas – GESUB/SIP</a:t>
            </a:r>
          </a:p>
          <a:p>
            <a:endParaRPr lang="pt-BR" sz="1400" dirty="0"/>
          </a:p>
          <a:p>
            <a:r>
              <a:rPr lang="pt-BR" sz="1400" dirty="0"/>
              <a:t>Brasília, </a:t>
            </a:r>
            <a:r>
              <a:rPr lang="pt-BR" sz="1400" dirty="0" smtClean="0"/>
              <a:t>23 </a:t>
            </a:r>
            <a:r>
              <a:rPr lang="pt-BR" sz="1400" dirty="0"/>
              <a:t>de </a:t>
            </a:r>
            <a:r>
              <a:rPr lang="pt-BR" sz="1400" dirty="0" smtClean="0"/>
              <a:t>outubro  </a:t>
            </a:r>
            <a:r>
              <a:rPr lang="pt-BR" sz="1400" dirty="0"/>
              <a:t>de </a:t>
            </a:r>
            <a:r>
              <a:rPr lang="pt-BR" sz="1400" dirty="0" smtClean="0"/>
              <a:t>2013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3120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54"/>
            <a:ext cx="9144000" cy="675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4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395535" y="1278013"/>
            <a:ext cx="8424937" cy="4560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de Sergipe-Alagoas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da Bacia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Sergipe-Alagoas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estão inseridos no Aquífero Barreiras, com litologias arenosas a argilosas e condutividade hidráulica média, e consequente vulnerabilidade média à contaminação, que agrava por recobrir o aquífero Marituba com considerável reserva hídrica.</a:t>
            </a:r>
          </a:p>
        </p:txBody>
      </p:sp>
    </p:spTree>
    <p:extLst>
      <p:ext uri="{BB962C8B-B14F-4D97-AF65-F5344CB8AC3E}">
        <p14:creationId xmlns:p14="http://schemas.microsoft.com/office/powerpoint/2010/main" val="7343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20"/>
            <a:ext cx="9144000" cy="666508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4120"/>
            <a:ext cx="9144000" cy="666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2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395535" y="1278013"/>
            <a:ext cx="8424937" cy="506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Recôncavo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estão inseridos em ordem de predominância nos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aquíferos São Sebastião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Barreiras e Ilhas, que possuem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características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hidráulicas e litológicas com vulnerabilidade média a alta e se agrava por possuir expressiva reserva hídrica na Região Metropolitana de Salvador e Polo de Camaçari, com riscos de contaminação.</a:t>
            </a:r>
          </a:p>
        </p:txBody>
      </p:sp>
    </p:spTree>
    <p:extLst>
      <p:ext uri="{BB962C8B-B14F-4D97-AF65-F5344CB8AC3E}">
        <p14:creationId xmlns:p14="http://schemas.microsoft.com/office/powerpoint/2010/main" val="328127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148296"/>
            <a:ext cx="9144000" cy="666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5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395535" y="1196752"/>
            <a:ext cx="8424937" cy="557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São Francisco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estão inseridos quase que integralmente no Aquífero </a:t>
            </a:r>
            <a:r>
              <a:rPr lang="pt-BR" sz="33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Urucuia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com boa condutividade hidráulica e constituição litológica que favorece a livre circulação de águas subterrâneas com os rios da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região e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consequente riscos à contaminação. Constitui-se uma importante reserva hídrica que contribui com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30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% da vazão média do Rio São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Francisco e chega a 90% na estiagem.</a:t>
            </a:r>
            <a:endParaRPr lang="pt-BR" sz="3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2255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410"/>
            <a:ext cx="9144000" cy="666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251520" y="999234"/>
            <a:ext cx="8712968" cy="568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Paraná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12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2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estão inseridos nos Aquíferos Bauru e Serra Geral que permitem uma boa circulação de água subterrânea, por meio dos espaços vazios dos arenitos do Bauru e de fraturas horizontais no Serra Geral, facilitando o uso das suas águas subterrâneas; além de se tornar um importante protetor das águas subterrâneas do Aquífero Guarani, posicionado logo abaixo. Salienta-se que os aquíferos Bauru e Serra Geral, além do caráter de vulnerabilidade, em especial o Bauru, onde já se constata a contaminação por nitratos em várias áreas urbanas no Estado de São Paulo, tem grande importância no abastecimento humano da maioria das cidades do Estado de São Paulo.</a:t>
            </a:r>
          </a:p>
        </p:txBody>
      </p:sp>
    </p:spTree>
    <p:extLst>
      <p:ext uri="{BB962C8B-B14F-4D97-AF65-F5344CB8AC3E}">
        <p14:creationId xmlns:p14="http://schemas.microsoft.com/office/powerpoint/2010/main" val="192551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8" descr="twi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4" y="5221114"/>
            <a:ext cx="1234470" cy="83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10" descr="youtub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132" y="5393371"/>
            <a:ext cx="1838900" cy="62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6056701" y="5970766"/>
            <a:ext cx="26917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/>
              <a:t>www.youtube.com/anagovbr</a:t>
            </a:r>
            <a:endParaRPr lang="pt-BR" sz="1600" b="1" dirty="0"/>
          </a:p>
        </p:txBody>
      </p:sp>
      <p:sp>
        <p:nvSpPr>
          <p:cNvPr id="7" name="CaixaDeTexto 6"/>
          <p:cNvSpPr txBox="1"/>
          <p:nvPr/>
        </p:nvSpPr>
        <p:spPr>
          <a:xfrm>
            <a:off x="395536" y="5970766"/>
            <a:ext cx="2549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/>
              <a:t>www.twitter.com/anagovbr</a:t>
            </a:r>
            <a:endParaRPr lang="pt-BR" sz="1600" b="1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56375" y="1772816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14000" b="1" dirty="0" smtClean="0">
                <a:cs typeface="Calibri" pitchFamily="34" charset="0"/>
              </a:rPr>
              <a:t>Obrigada!</a:t>
            </a:r>
            <a:endParaRPr lang="pt-BR" sz="14000" b="1" dirty="0" smtClean="0">
              <a:cs typeface="Calibri" pitchFamily="34" charset="0"/>
            </a:endParaRPr>
          </a:p>
          <a:p>
            <a:pPr>
              <a:defRPr/>
            </a:pPr>
            <a:endParaRPr lang="pt-BR" sz="8800" b="1" dirty="0">
              <a:cs typeface="Calibri" pitchFamily="34" charset="0"/>
            </a:endParaRPr>
          </a:p>
          <a:p>
            <a:pPr>
              <a:defRPr/>
            </a:pPr>
            <a:endParaRPr lang="pt-BR" sz="8800" b="1" dirty="0">
              <a:cs typeface="Calibri" pitchFamily="34" charset="0"/>
            </a:endParaRPr>
          </a:p>
          <a:p>
            <a:pPr>
              <a:defRPr/>
            </a:pPr>
            <a:r>
              <a:rPr lang="pt-BR" sz="8800" b="1" dirty="0" smtClean="0">
                <a:cs typeface="Calibri" pitchFamily="34" charset="0"/>
              </a:rPr>
              <a:t>Márcia </a:t>
            </a:r>
            <a:r>
              <a:rPr lang="pt-BR" sz="8800" b="1" dirty="0" smtClean="0">
                <a:cs typeface="Calibri" pitchFamily="34" charset="0"/>
              </a:rPr>
              <a:t>T</a:t>
            </a:r>
            <a:r>
              <a:rPr lang="pt-BR" sz="8800" b="1" dirty="0" smtClean="0">
                <a:cs typeface="Calibri" pitchFamily="34" charset="0"/>
              </a:rPr>
              <a:t>ereza Pantoja Gaspar</a:t>
            </a:r>
            <a:endParaRPr lang="pt-BR" sz="8800" b="1" dirty="0">
              <a:cs typeface="Calibri" pitchFamily="34" charset="0"/>
            </a:endParaRPr>
          </a:p>
          <a:p>
            <a:pPr>
              <a:defRPr/>
            </a:pPr>
            <a:endParaRPr lang="pt-BR" sz="8800" b="1" dirty="0">
              <a:cs typeface="Calibri" pitchFamily="34" charset="0"/>
            </a:endParaRPr>
          </a:p>
          <a:p>
            <a:r>
              <a:rPr lang="pt-BR" sz="8800" b="1" dirty="0" smtClean="0"/>
              <a:t>marcia.gaspar@ana.gov.br  </a:t>
            </a:r>
            <a:r>
              <a:rPr lang="pt-BR" sz="8800" b="1" dirty="0"/>
              <a:t>|  (+55) (61) 2109 </a:t>
            </a:r>
            <a:r>
              <a:rPr lang="pt-BR" sz="8800" b="1" dirty="0" smtClean="0"/>
              <a:t>–</a:t>
            </a:r>
            <a:r>
              <a:rPr lang="pt-BR" sz="8800" b="1" dirty="0" smtClean="0"/>
              <a:t>5300</a:t>
            </a:r>
            <a:endParaRPr lang="pt-BR" sz="8800" b="1" dirty="0"/>
          </a:p>
          <a:p>
            <a:endParaRPr lang="pt-BR" sz="8800" b="1" dirty="0">
              <a:solidFill>
                <a:srgbClr val="002060"/>
              </a:solidFill>
              <a:cs typeface="Calibri" pitchFamily="34" charset="0"/>
            </a:endParaRPr>
          </a:p>
          <a:p>
            <a:r>
              <a:rPr lang="pt-BR" sz="10000" b="1" dirty="0" smtClean="0">
                <a:cs typeface="Calibri" pitchFamily="34" charset="0"/>
              </a:rPr>
              <a:t>www.ana.gov.br</a:t>
            </a:r>
            <a:endParaRPr lang="pt-BR" sz="10000" b="1" dirty="0">
              <a:cs typeface="Calibri" pitchFamily="34" charset="0"/>
            </a:endParaRPr>
          </a:p>
        </p:txBody>
      </p:sp>
      <p:pic>
        <p:nvPicPr>
          <p:cNvPr id="1026" name="Picture 2" descr="http://teenspeak.org/wp-content/uploads/2009/01/facebook_logo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051" y="5393371"/>
            <a:ext cx="1666747" cy="62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160578" y="5970766"/>
            <a:ext cx="2765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/>
              <a:t>www.facebook.com/anagovbr</a:t>
            </a:r>
            <a:endParaRPr lang="pt-BR" sz="1600" b="1" dirty="0"/>
          </a:p>
        </p:txBody>
      </p:sp>
    </p:spTree>
    <p:extLst>
      <p:ext uri="{BB962C8B-B14F-4D97-AF65-F5344CB8AC3E}">
        <p14:creationId xmlns:p14="http://schemas.microsoft.com/office/powerpoint/2010/main" val="5769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288032" y="1412776"/>
            <a:ext cx="4283968" cy="1368152"/>
          </a:xfrm>
        </p:spPr>
        <p:txBody>
          <a:bodyPr>
            <a:noAutofit/>
          </a:bodyPr>
          <a:lstStyle/>
          <a:p>
            <a:pPr algn="just"/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Apresentação na Audiência Pública </a:t>
            </a: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Comissão de </a:t>
            </a:r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Meio Ambiente, Defesa do Consumidor e Fiscalização e Controle (CMA</a:t>
            </a: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)_Senado Federal</a:t>
            </a:r>
            <a:endParaRPr lang="pt-BR" sz="2000" b="1" dirty="0"/>
          </a:p>
        </p:txBody>
      </p:sp>
      <p:sp>
        <p:nvSpPr>
          <p:cNvPr id="9" name="Retângulo 8"/>
          <p:cNvSpPr/>
          <p:nvPr/>
        </p:nvSpPr>
        <p:spPr>
          <a:xfrm>
            <a:off x="0" y="6638643"/>
            <a:ext cx="25017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Trebuchet MS" pitchFamily="34" charset="0"/>
              </a:rPr>
              <a:t>Photograph by David Stannard, U.S</a:t>
            </a:r>
            <a:r>
              <a:rPr lang="en-US" sz="800" dirty="0" smtClean="0">
                <a:solidFill>
                  <a:schemeClr val="bg1"/>
                </a:solidFill>
                <a:latin typeface="Trebuchet MS" pitchFamily="34" charset="0"/>
              </a:rPr>
              <a:t>..G.S.</a:t>
            </a:r>
            <a:endParaRPr lang="pt-BR" sz="8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4402460" y="465313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Flávio Soares do </a:t>
            </a:r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Nascimento</a:t>
            </a:r>
          </a:p>
          <a:p>
            <a:r>
              <a:rPr lang="pt-BR" sz="1600" dirty="0" smtClean="0"/>
              <a:t>Especialista </a:t>
            </a:r>
            <a:r>
              <a:rPr lang="pt-BR" sz="1600" dirty="0" smtClean="0"/>
              <a:t>em Recursos Hídricos</a:t>
            </a:r>
          </a:p>
          <a:p>
            <a:r>
              <a:rPr lang="pt-BR" sz="1600" dirty="0" smtClean="0"/>
              <a:t>Gerência de Águas Subterrâneas – GESUB/SIP</a:t>
            </a:r>
          </a:p>
          <a:p>
            <a:endParaRPr lang="pt-BR" sz="1600" dirty="0"/>
          </a:p>
          <a:p>
            <a:r>
              <a:rPr lang="pt-BR" sz="1600" dirty="0"/>
              <a:t>Brasília, 27 de agosto de </a:t>
            </a:r>
            <a:r>
              <a:rPr lang="pt-BR" sz="1600" dirty="0" smtClean="0"/>
              <a:t>2013</a:t>
            </a:r>
            <a:endParaRPr lang="pt-BR" sz="1600" dirty="0"/>
          </a:p>
        </p:txBody>
      </p:sp>
      <p:pic>
        <p:nvPicPr>
          <p:cNvPr id="1026" name="Picture 2" descr="http://www12.senado.gov.br/noticias/materias/2013/08/27/20130827_00074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402460" cy="285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431719" y="5157192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pt-BR" sz="2000" b="1" dirty="0" smtClean="0"/>
              <a:t>Discussão sobre os aspectos </a:t>
            </a:r>
            <a:r>
              <a:rPr lang="pt-BR" sz="2000" b="1" dirty="0"/>
              <a:t>econômicos e ambientais da exploração do gás de xisto</a:t>
            </a:r>
            <a:endParaRPr lang="pt-BR" sz="2000" dirty="0"/>
          </a:p>
        </p:txBody>
      </p:sp>
      <p:sp>
        <p:nvSpPr>
          <p:cNvPr id="5" name="Retângulo 4"/>
          <p:cNvSpPr/>
          <p:nvPr/>
        </p:nvSpPr>
        <p:spPr>
          <a:xfrm>
            <a:off x="323528" y="2776860"/>
            <a:ext cx="37440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ANA</a:t>
            </a:r>
            <a:br>
              <a:rPr lang="pt-BR" dirty="0"/>
            </a:br>
            <a:r>
              <a:rPr lang="pt-BR" dirty="0" smtClean="0"/>
              <a:t>ANP</a:t>
            </a:r>
          </a:p>
          <a:p>
            <a:r>
              <a:rPr lang="pt-BR" dirty="0" smtClean="0"/>
              <a:t>MME</a:t>
            </a:r>
          </a:p>
          <a:p>
            <a:r>
              <a:rPr lang="pt-BR" dirty="0" smtClean="0"/>
              <a:t>MCT</a:t>
            </a:r>
            <a:r>
              <a:rPr lang="pt-BR" dirty="0"/>
              <a:t/>
            </a:r>
            <a:br>
              <a:rPr lang="pt-BR" dirty="0"/>
            </a:br>
            <a:r>
              <a:rPr lang="pt-BR" dirty="0" smtClean="0"/>
              <a:t>Empresas</a:t>
            </a:r>
          </a:p>
          <a:p>
            <a:r>
              <a:rPr lang="pt-BR" dirty="0" smtClean="0"/>
              <a:t>Instituto Brasileiro de </a:t>
            </a:r>
            <a:r>
              <a:rPr lang="pt-BR" dirty="0" err="1" smtClean="0"/>
              <a:t>Petroleo</a:t>
            </a:r>
            <a:endParaRPr lang="pt-BR" dirty="0" smtClean="0"/>
          </a:p>
          <a:p>
            <a:r>
              <a:rPr lang="pt-BR" dirty="0"/>
              <a:t>Associação Brasileira dos Comercializadores de Energia</a:t>
            </a:r>
          </a:p>
        </p:txBody>
      </p:sp>
    </p:spTree>
    <p:extLst>
      <p:ext uri="{BB962C8B-B14F-4D97-AF65-F5344CB8AC3E}">
        <p14:creationId xmlns:p14="http://schemas.microsoft.com/office/powerpoint/2010/main" val="205760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36" y="-20758"/>
            <a:ext cx="6552728" cy="687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16"/>
          <p:cNvSpPr txBox="1">
            <a:spLocks noChangeArrowheads="1"/>
          </p:cNvSpPr>
          <p:nvPr/>
        </p:nvSpPr>
        <p:spPr bwMode="auto">
          <a:xfrm>
            <a:off x="0" y="2603013"/>
            <a:ext cx="26997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Mapa </a:t>
            </a:r>
            <a:r>
              <a:rPr lang="pt-B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das Áreas </a:t>
            </a:r>
            <a:r>
              <a:rPr lang="pt-BR" sz="2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Aflorantes</a:t>
            </a:r>
            <a:r>
              <a:rPr lang="pt-BR" sz="2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dos Aquíferos e Sistemas Aquíferos do </a:t>
            </a:r>
            <a:r>
              <a:rPr lang="pt-BR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Brasil (ANA, 2013).</a:t>
            </a:r>
            <a:endParaRPr lang="pt-BR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75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0758"/>
            <a:ext cx="9180512" cy="687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6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395535" y="1340768"/>
            <a:ext cx="8424937" cy="4560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Acre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área correspondente ao aquífero Içá, onde as águas subterrâneas estão inseridas em rochas com predominância arenosa, possui maior condutividade hidráulica, quando comparado com aquífero Solimões, </a:t>
            </a:r>
            <a:r>
              <a:rPr lang="pt-BR" sz="33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argilo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-arenoso de maior abrangência </a:t>
            </a:r>
            <a:r>
              <a:rPr lang="pt-BR" sz="33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aflorante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na Bacia do Acre, portanto com maior vulnerabilidade.</a:t>
            </a:r>
          </a:p>
        </p:txBody>
      </p:sp>
    </p:spTree>
    <p:extLst>
      <p:ext uri="{BB962C8B-B14F-4D97-AF65-F5344CB8AC3E}">
        <p14:creationId xmlns:p14="http://schemas.microsoft.com/office/powerpoint/2010/main" val="359475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0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179512" y="1268760"/>
            <a:ext cx="8784975" cy="5221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Parecis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14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da Bacia do Bacia o Parecis estão integralmente inseridos no Aquífero Parecis, que se estende por todo norte de Mato Grosso e se caracteriza como uma importante área de recarga dos afluentes da  margem direita do Rio Amazonas. É predominantemente livre, de boa condutividade hidráulica e se constitui numa expressiva reserva hídrica. Suas características de boa permeabilidade facilitam tanto a circulação de águas, quanto de possíveis contaminantes, daí sua vulnerabilidade.</a:t>
            </a:r>
            <a:endParaRPr lang="pt-BR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723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49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6"/>
          <p:cNvSpPr txBox="1">
            <a:spLocks noChangeArrowheads="1"/>
          </p:cNvSpPr>
          <p:nvPr/>
        </p:nvSpPr>
        <p:spPr bwMode="auto">
          <a:xfrm>
            <a:off x="395535" y="1278013"/>
            <a:ext cx="8424937" cy="5068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200"/>
              </a:spcAft>
              <a:defRPr/>
            </a:pPr>
            <a:r>
              <a:rPr lang="pt-BR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Bacia do Parnaíba</a:t>
            </a:r>
          </a:p>
          <a:p>
            <a:pPr algn="ctr" eaLnBrk="1" hangingPunct="1">
              <a:spcAft>
                <a:spcPts val="200"/>
              </a:spcAft>
              <a:defRPr/>
            </a:pPr>
            <a:endParaRPr lang="pt-BR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 eaLnBrk="1" hangingPunct="1">
              <a:spcAft>
                <a:spcPts val="200"/>
              </a:spcAft>
              <a:defRPr/>
            </a:pP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Os Blocos estão inseridos nos aquíferos Poti-Piauí, Pedra de Fogo e </a:t>
            </a:r>
            <a:r>
              <a:rPr lang="pt-BR" sz="33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Motuca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com correspondentes condutividades hidráulicas média a alta, baixa e baixa a média, que juntamente com a predominância litológica, </a:t>
            </a:r>
            <a:r>
              <a:rPr lang="pt-BR" sz="3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caracterizam </a:t>
            </a:r>
            <a:r>
              <a:rPr lang="pt-BR" sz="3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as vulnerabilidades também em média a alta, baixa e baixa a media, com consequente riscos à contaminação.</a:t>
            </a:r>
          </a:p>
        </p:txBody>
      </p:sp>
    </p:spTree>
    <p:extLst>
      <p:ext uri="{BB962C8B-B14F-4D97-AF65-F5344CB8AC3E}">
        <p14:creationId xmlns:p14="http://schemas.microsoft.com/office/powerpoint/2010/main" val="259014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ANA">
      <a:dk1>
        <a:srgbClr val="1F497D"/>
      </a:dk1>
      <a:lt1>
        <a:sysClr val="window" lastClr="FFFFFF"/>
      </a:lt1>
      <a:dk2>
        <a:srgbClr val="1F497D"/>
      </a:dk2>
      <a:lt2>
        <a:srgbClr val="EEECE1"/>
      </a:lt2>
      <a:accent1>
        <a:srgbClr val="1F497D"/>
      </a:accent1>
      <a:accent2>
        <a:srgbClr val="C0504D"/>
      </a:accent2>
      <a:accent3>
        <a:srgbClr val="92D05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4888</TotalTime>
  <Words>632</Words>
  <Application>Microsoft Office PowerPoint</Application>
  <PresentationFormat>Apresentação na tela (4:3)</PresentationFormat>
  <Paragraphs>59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Aquíferos Aflorantes x Setores/Blocos  Bacias Sedimentares para 12ª Rodada de Licitação da ANP </vt:lpstr>
      <vt:lpstr>Apresentação na Audiência Pública Comissão de Meio Ambiente, Defesa do Consumidor e Fiscalização e Controle (CMA)_Senado Federal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Agência Nacional de Águas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Usuário do Windows</dc:creator>
  <cp:lastModifiedBy>Márcia Gaspar</cp:lastModifiedBy>
  <cp:revision>357</cp:revision>
  <dcterms:created xsi:type="dcterms:W3CDTF">2012-02-10T17:38:07Z</dcterms:created>
  <dcterms:modified xsi:type="dcterms:W3CDTF">2013-10-22T19:54:50Z</dcterms:modified>
</cp:coreProperties>
</file>